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68580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idz9eLKZ4TglrCrDB4qTMiZfnc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66CE9F-2C9C-4149-A314-BA792E6CD971}">
  <a:tblStyle styleId="{1766CE9F-2C9C-4149-A314-BA792E6CD97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28cf99e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g3328cf99e78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28cf99e78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328cf99e7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28cf99e78_0_2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28cf99e78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328cf99e78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271b44737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3271b4473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271b4473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33271b44737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28cf99e78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328cf99e7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271b4473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g33271b44737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271b4473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g33271b44737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271b44737_0_2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271b44737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3271b44737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271b44737_0_2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271b44737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3271b44737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271b44737_0_2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271b44737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3271b44737_0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28cf99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g3328cf99e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271b44737_0_8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3271b44737_0_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3271b44737_0_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3271b44737_0_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271b44737_0_88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3271b44737_0_88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3271b44737_0_88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3271b44737_0_8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3271b44737_0_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3271b44737_0_8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271b44737_0_95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3271b44737_0_95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3271b44737_0_95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3271b44737_0_9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3271b44737_0_9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3271b44737_0_9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271b44737_0_6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3271b44737_0_63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3271b44737_0_6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3271b44737_0_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3271b44737_0_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3271b44737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271b44737_0_70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3271b44737_0_70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33271b44737_0_7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3271b44737_0_7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3271b44737_0_7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271b44737_0_76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3271b44737_0_76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3271b44737_0_7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3271b44737_0_7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3271b44737_0_7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3271b44737_0_7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271b44737_0_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3271b44737_0_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3271b44737_0_5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3271b44737_0_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3271b44737_0_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7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1452000" y="40177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FFFF00"/>
                </a:solidFill>
              </a:rPr>
              <a:t>Team 37: M</a:t>
            </a:r>
            <a:r>
              <a:rPr b="1" lang="en-US" sz="2662">
                <a:solidFill>
                  <a:srgbClr val="FFFF00"/>
                </a:solidFill>
              </a:rPr>
              <a:t>icrohistological Analysis of the Dietary Habits of Sheep: GrazeView AI</a:t>
            </a:r>
            <a:endParaRPr b="1" sz="2822">
              <a:solidFill>
                <a:srgbClr val="FFFF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00"/>
                </a:solidFill>
              </a:rPr>
              <a:t>Bi-Weekly Update 4</a:t>
            </a:r>
            <a:endParaRPr b="1" sz="3600">
              <a:solidFill>
                <a:srgbClr val="FFFF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600">
                <a:solidFill>
                  <a:srgbClr val="FFFF00"/>
                </a:solidFill>
              </a:rPr>
            </a:br>
            <a:r>
              <a:rPr b="1" lang="en-US" sz="2000">
                <a:solidFill>
                  <a:srgbClr val="FFFF00"/>
                </a:solidFill>
              </a:rPr>
              <a:t>Godson Edewor, Arnav Gokhale, Jack Nelson, and Nate Scott</a:t>
            </a:r>
            <a:br>
              <a:rPr b="1" lang="en-US" sz="2455">
                <a:solidFill>
                  <a:srgbClr val="FFFF00"/>
                </a:solidFill>
              </a:rPr>
            </a:br>
            <a:r>
              <a:rPr b="1" lang="en-US" sz="2455">
                <a:solidFill>
                  <a:srgbClr val="FFFF00"/>
                </a:solidFill>
              </a:rPr>
              <a:t>Sponsor: John Lusher</a:t>
            </a:r>
            <a:br>
              <a:rPr b="1" lang="en-US" sz="2455">
                <a:solidFill>
                  <a:srgbClr val="FFFF00"/>
                </a:solidFill>
              </a:rPr>
            </a:br>
            <a:r>
              <a:rPr b="1" lang="en-US" sz="2455">
                <a:solidFill>
                  <a:srgbClr val="FFFF00"/>
                </a:solidFill>
              </a:rPr>
              <a:t>TA: 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Sabyasachi Gupta</a:t>
            </a:r>
            <a:br>
              <a:rPr b="1" lang="en-US" sz="2455">
                <a:solidFill>
                  <a:srgbClr val="FFFF00"/>
                </a:solidFill>
              </a:rPr>
            </a:br>
            <a:endParaRPr b="1" sz="3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328cf99e7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8" y="2256601"/>
            <a:ext cx="8701125" cy="39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328cf99e78_0_52"/>
          <p:cNvSpPr txBox="1"/>
          <p:nvPr/>
        </p:nvSpPr>
        <p:spPr>
          <a:xfrm>
            <a:off x="457200" y="10699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User Interface &amp; Database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Full Team</a:t>
            </a:r>
            <a:endParaRPr b="1" sz="2980">
              <a:solidFill>
                <a:srgbClr val="000000"/>
              </a:solidFill>
            </a:endParaRPr>
          </a:p>
        </p:txBody>
      </p:sp>
      <p:pic>
        <p:nvPicPr>
          <p:cNvPr id="174" name="Google Shape;174;g3328cf99e78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22" y="3110951"/>
            <a:ext cx="4142205" cy="21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8cf99e78_0_153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80" name="Google Shape;180;g3328cf99e78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7702"/>
            <a:ext cx="8839204" cy="26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28cf99e78_0_203"/>
          <p:cNvSpPr txBox="1"/>
          <p:nvPr>
            <p:ph type="title"/>
          </p:nvPr>
        </p:nvSpPr>
        <p:spPr>
          <a:xfrm>
            <a:off x="457200" y="8828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87" name="Google Shape;187;g3328cf99e78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00" y="1584875"/>
            <a:ext cx="7552901" cy="50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271b44737_0_153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271b44737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111" name="Google Shape;111;g33271b44737_0_51"/>
          <p:cNvSpPr txBox="1"/>
          <p:nvPr>
            <p:ph idx="1" type="body"/>
          </p:nvPr>
        </p:nvSpPr>
        <p:spPr>
          <a:xfrm>
            <a:off x="457200" y="2049275"/>
            <a:ext cx="5542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rPr lang="en-US" sz="2400"/>
              <a:t>Problem Statement:</a:t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TAMU AgriLife is currently investigating the Dietary Habits of Sheep and the effect it has on their wool.</a:t>
            </a:r>
            <a:endParaRPr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This can be a very time consuming effort, when analyzing microscopic samples by hand.</a:t>
            </a:r>
            <a:endParaRPr sz="24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rPr lang="en-US" sz="2350"/>
              <a:t>Solution Proposal:</a:t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GrazeView AI will allow the process of analyzing these microscope slides to become automated.</a:t>
            </a:r>
            <a:endParaRPr sz="23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t/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This will save TAMU AgriLife both time and money spent in training individuals that analyze by hand.</a:t>
            </a:r>
            <a:endParaRPr sz="2350"/>
          </a:p>
        </p:txBody>
      </p:sp>
      <p:pic>
        <p:nvPicPr>
          <p:cNvPr id="112" name="Google Shape;112;g33271b44737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7075" y="2809152"/>
            <a:ext cx="2839798" cy="269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28cf99e78_0_103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80"/>
          </a:p>
        </p:txBody>
      </p:sp>
      <p:pic>
        <p:nvPicPr>
          <p:cNvPr id="118" name="Google Shape;118;g3328cf99e78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74" y="2267200"/>
            <a:ext cx="8820049" cy="4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271b44737_0_10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124" name="Google Shape;124;g33271b44737_0_102"/>
          <p:cNvGraphicFramePr/>
          <p:nvPr/>
        </p:nvGraphicFramePr>
        <p:xfrm>
          <a:off x="286334" y="2273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{1766CE9F-2C9C-4149-A314-BA792E6CD971}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Subsystem Final Validation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(01/29)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Begin ML/UI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(02/03)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Finish ML/UI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Begin DB/UI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(02/17)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Finalize DB/UI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Fix Integration Errors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(03/03)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Project-wide Validation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(03/24)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Validate Until Demo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Demo and Report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(04/16)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" name="Google Shape;125;g33271b44737_0_102"/>
          <p:cNvSpPr txBox="1"/>
          <p:nvPr/>
        </p:nvSpPr>
        <p:spPr>
          <a:xfrm>
            <a:off x="3550050" y="3815075"/>
            <a:ext cx="2264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*All Dates represent completion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g33271b44737_0_20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{1766CE9F-2C9C-4149-A314-BA792E6CD971}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[~20 Hours]</a:t>
                      </a:r>
                      <a:r>
                        <a:rPr lang="en-US" sz="1800" u="none" cap="none" strike="noStrike"/>
                        <a:t>                         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556775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ML Model has been embedded within the application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ML Results are stored within the Data Library in the UI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ML outputs and UI results properly formatted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C# and Python ONNX discrepancy resolved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Successfully </a:t>
                      </a:r>
                      <a:r>
                        <a:rPr lang="en-US" sz="1800"/>
                        <a:t>trained </a:t>
                      </a:r>
                      <a:r>
                        <a:rPr lang="en-US" sz="1800"/>
                        <a:t>a 90% accuracy model with less than a 10% error rate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Run benchmarks against industry standards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Maximize any remaining features (scalability)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g33271b44737_0_202"/>
          <p:cNvSpPr txBox="1"/>
          <p:nvPr/>
        </p:nvSpPr>
        <p:spPr>
          <a:xfrm>
            <a:off x="457200" y="966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User Interface &amp; Machine Learning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Godson Edewor, </a:t>
            </a:r>
            <a:r>
              <a:rPr b="1" lang="en-US" sz="1720">
                <a:solidFill>
                  <a:srgbClr val="000000"/>
                </a:solidFill>
              </a:rPr>
              <a:t>Jack Nelson, &amp; Nate Scott</a:t>
            </a:r>
            <a:endParaRPr b="1" sz="29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271b44737_0_25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User Interface &amp; Machine Learning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3953"/>
              <a:buFont typeface="Arial"/>
              <a:buNone/>
            </a:pPr>
            <a:r>
              <a:rPr lang="en-US" sz="1720"/>
              <a:t>Godson Edewor, Jack Nelson, &amp; Nate Scott</a:t>
            </a:r>
            <a:endParaRPr/>
          </a:p>
        </p:txBody>
      </p:sp>
      <p:pic>
        <p:nvPicPr>
          <p:cNvPr id="138" name="Google Shape;138;g33271b44737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313" y="2166524"/>
            <a:ext cx="2514925" cy="1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3271b44737_0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350" y="2166525"/>
            <a:ext cx="2427425" cy="15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3271b44737_0_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200" y="4518050"/>
            <a:ext cx="2791150" cy="14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3271b44737_0_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6450" y="4630838"/>
            <a:ext cx="2255125" cy="1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3271b44737_0_252"/>
          <p:cNvPicPr preferRelativeResize="0"/>
          <p:nvPr/>
        </p:nvPicPr>
        <p:blipFill rotWithShape="1">
          <a:blip r:embed="rId7">
            <a:alphaModFix/>
          </a:blip>
          <a:srcRect b="0" l="655" r="0" t="0"/>
          <a:stretch/>
        </p:blipFill>
        <p:spPr>
          <a:xfrm>
            <a:off x="131425" y="2503350"/>
            <a:ext cx="3592575" cy="20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271b44737_0_263"/>
          <p:cNvSpPr txBox="1"/>
          <p:nvPr>
            <p:ph type="title"/>
          </p:nvPr>
        </p:nvSpPr>
        <p:spPr>
          <a:xfrm>
            <a:off x="4668550" y="191925"/>
            <a:ext cx="44364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 &amp; Machine Learning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"/>
              <a:t>Godson Edewor, Jack Nelson, &amp; Nate Scott</a:t>
            </a:r>
            <a:endParaRPr/>
          </a:p>
        </p:txBody>
      </p:sp>
      <p:pic>
        <p:nvPicPr>
          <p:cNvPr id="149" name="Google Shape;149;g33271b44737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925" y="2184451"/>
            <a:ext cx="4252425" cy="335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3271b44737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6050"/>
            <a:ext cx="4722925" cy="30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3271b44737_0_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59925"/>
            <a:ext cx="4722925" cy="2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271b44737_0_276"/>
          <p:cNvSpPr txBox="1"/>
          <p:nvPr>
            <p:ph type="title"/>
          </p:nvPr>
        </p:nvSpPr>
        <p:spPr>
          <a:xfrm>
            <a:off x="457200" y="8712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 &amp; Machine Learning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"/>
              <a:t>Godson Edewor, Jack Nelson, &amp; Nate Scott</a:t>
            </a:r>
            <a:endParaRPr/>
          </a:p>
        </p:txBody>
      </p:sp>
      <p:pic>
        <p:nvPicPr>
          <p:cNvPr id="158" name="Google Shape;158;g33271b44737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150" y="2097626"/>
            <a:ext cx="3949500" cy="31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3271b44737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75" y="2820375"/>
            <a:ext cx="3163975" cy="16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g3328cf99e78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{1766CE9F-2C9C-4149-A314-BA792E6CD971}</a:tableStyleId>
              </a:tblPr>
              <a:tblGrid>
                <a:gridCol w="3886200"/>
                <a:gridCol w="3886200"/>
              </a:tblGrid>
              <a:tr h="60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[~20 Hours]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56206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Image DB fully functional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CSV DB fully functional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Integrated ML Results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pushed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to DB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Tested DB content pulled in Dataviewer (UI)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User can select files to view ex. “154HD_001” will display “154HD001.png” (image) &amp; “154HD001.txt” (text - % split) in GrazeView Application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Further validation for image &amp; CSV corresponding pull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Clean up establish &amp; terminate connection scripts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Final debug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" name="Google Shape;165;g3328cf99e78_0_0"/>
          <p:cNvSpPr txBox="1"/>
          <p:nvPr/>
        </p:nvSpPr>
        <p:spPr>
          <a:xfrm>
            <a:off x="457200" y="10284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User Interface &amp; Database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Full Team</a:t>
            </a:r>
            <a:endParaRPr b="1" sz="2980">
              <a:solidFill>
                <a:srgbClr val="000000"/>
              </a:solidFill>
            </a:endParaRPr>
          </a:p>
        </p:txBody>
      </p:sp>
      <p:cxnSp>
        <p:nvCxnSpPr>
          <p:cNvPr id="166" name="Google Shape;166;g3328cf99e78_0_0"/>
          <p:cNvCxnSpPr/>
          <p:nvPr/>
        </p:nvCxnSpPr>
        <p:spPr>
          <a:xfrm>
            <a:off x="683250" y="6433925"/>
            <a:ext cx="7777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g3328cf99e78_0_0"/>
          <p:cNvSpPr/>
          <p:nvPr/>
        </p:nvSpPr>
        <p:spPr>
          <a:xfrm>
            <a:off x="-656400" y="6433925"/>
            <a:ext cx="10456800" cy="95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